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9" r:id="rId15"/>
    <p:sldId id="272" r:id="rId16"/>
    <p:sldId id="273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211B17-DF6E-41DE-8ED0-1A264CC1206C}" type="doc">
      <dgm:prSet loTypeId="urn:microsoft.com/office/officeart/2005/8/layout/pyramid2" loCatId="pyramid" qsTypeId="urn:microsoft.com/office/officeart/2005/8/quickstyle/3d4" qsCatId="3D" csTypeId="urn:microsoft.com/office/officeart/2005/8/colors/accent1_2" csCatId="accent1" phldr="1"/>
      <dgm:spPr/>
    </dgm:pt>
    <dgm:pt modelId="{CB85B369-015E-4955-897D-CAA5D2F23D6D}">
      <dgm:prSet phldrT="[Текст]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Медіація</a:t>
          </a:r>
          <a:endParaRPr lang="uk-UA" b="1" dirty="0"/>
        </a:p>
      </dgm:t>
    </dgm:pt>
    <dgm:pt modelId="{E54B4621-D0AA-4F89-A196-0EED91A2C7D0}" type="parTrans" cxnId="{3F2F47C7-2F0C-4BD4-A6F0-DE6EA010F5FB}">
      <dgm:prSet/>
      <dgm:spPr/>
      <dgm:t>
        <a:bodyPr/>
        <a:lstStyle/>
        <a:p>
          <a:endParaRPr lang="uk-UA"/>
        </a:p>
      </dgm:t>
    </dgm:pt>
    <dgm:pt modelId="{22680592-B662-49A1-BA04-D4CC1444AA3B}" type="sibTrans" cxnId="{3F2F47C7-2F0C-4BD4-A6F0-DE6EA010F5FB}">
      <dgm:prSet/>
      <dgm:spPr/>
      <dgm:t>
        <a:bodyPr/>
        <a:lstStyle/>
        <a:p>
          <a:endParaRPr lang="uk-UA"/>
        </a:p>
      </dgm:t>
    </dgm:pt>
    <dgm:pt modelId="{F7C98846-A53D-4694-8512-29D3B93BC37F}">
      <dgm:prSet phldrT="[Текст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Навчання </a:t>
          </a:r>
          <a:r>
            <a:rPr lang="uk-UA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антистресу</a:t>
          </a:r>
          <a:endParaRPr lang="uk-UA" b="1" dirty="0"/>
        </a:p>
      </dgm:t>
    </dgm:pt>
    <dgm:pt modelId="{DB7FEEEA-0083-4B9D-BE98-5C7A67F38847}" type="parTrans" cxnId="{F19E5FCB-577E-4D34-B945-B1D2483642BE}">
      <dgm:prSet/>
      <dgm:spPr/>
      <dgm:t>
        <a:bodyPr/>
        <a:lstStyle/>
        <a:p>
          <a:endParaRPr lang="uk-UA"/>
        </a:p>
      </dgm:t>
    </dgm:pt>
    <dgm:pt modelId="{A4A29751-34A9-4C0D-8E8D-D955A8958FF2}" type="sibTrans" cxnId="{F19E5FCB-577E-4D34-B945-B1D2483642BE}">
      <dgm:prSet/>
      <dgm:spPr/>
      <dgm:t>
        <a:bodyPr/>
        <a:lstStyle/>
        <a:p>
          <a:endParaRPr lang="uk-UA"/>
        </a:p>
      </dgm:t>
    </dgm:pt>
    <dgm:pt modelId="{1721C922-7B10-4474-8B20-F8A9EBABF1D7}">
      <dgm:prSet phldrT="[Текст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Допомога вчителям</a:t>
          </a:r>
          <a:endParaRPr lang="uk-UA" b="1" dirty="0"/>
        </a:p>
      </dgm:t>
    </dgm:pt>
    <dgm:pt modelId="{15923E38-7B1D-467B-A7ED-FB1790E92B2E}" type="parTrans" cxnId="{B995157F-3440-4BF7-8254-E2ADC4567722}">
      <dgm:prSet/>
      <dgm:spPr/>
      <dgm:t>
        <a:bodyPr/>
        <a:lstStyle/>
        <a:p>
          <a:endParaRPr lang="uk-UA"/>
        </a:p>
      </dgm:t>
    </dgm:pt>
    <dgm:pt modelId="{EB6A2C57-9CEA-4415-B5EC-D69106E2B9ED}" type="sibTrans" cxnId="{B995157F-3440-4BF7-8254-E2ADC4567722}">
      <dgm:prSet/>
      <dgm:spPr/>
      <dgm:t>
        <a:bodyPr/>
        <a:lstStyle/>
        <a:p>
          <a:endParaRPr lang="uk-UA"/>
        </a:p>
      </dgm:t>
    </dgm:pt>
    <dgm:pt modelId="{3AC6BFB0-E33A-4038-BED4-9D3A3C374434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Психологічний супровід інклюзії</a:t>
          </a:r>
          <a:endParaRPr lang="uk-UA" b="1" dirty="0"/>
        </a:p>
      </dgm:t>
    </dgm:pt>
    <dgm:pt modelId="{B26891B9-8938-4AE1-A589-DC61BDF37DE2}" type="parTrans" cxnId="{6EA3F78F-6D16-4791-80B9-632DB1B894FE}">
      <dgm:prSet/>
      <dgm:spPr/>
      <dgm:t>
        <a:bodyPr/>
        <a:lstStyle/>
        <a:p>
          <a:endParaRPr lang="uk-UA"/>
        </a:p>
      </dgm:t>
    </dgm:pt>
    <dgm:pt modelId="{0DF040A4-C3CD-42C0-8AC4-A4AC8D7DF962}" type="sibTrans" cxnId="{6EA3F78F-6D16-4791-80B9-632DB1B894FE}">
      <dgm:prSet/>
      <dgm:spPr/>
      <dgm:t>
        <a:bodyPr/>
        <a:lstStyle/>
        <a:p>
          <a:endParaRPr lang="uk-UA"/>
        </a:p>
      </dgm:t>
    </dgm:pt>
    <dgm:pt modelId="{AB3B565D-B9AB-42AE-915B-F05F56914E44}" type="pres">
      <dgm:prSet presAssocID="{48211B17-DF6E-41DE-8ED0-1A264CC1206C}" presName="compositeShape" presStyleCnt="0">
        <dgm:presLayoutVars>
          <dgm:dir/>
          <dgm:resizeHandles/>
        </dgm:presLayoutVars>
      </dgm:prSet>
      <dgm:spPr/>
    </dgm:pt>
    <dgm:pt modelId="{1BB1444F-9B30-45B6-97F9-529F3BE64C3F}" type="pres">
      <dgm:prSet presAssocID="{48211B17-DF6E-41DE-8ED0-1A264CC1206C}" presName="pyramid" presStyleLbl="node1" presStyleIdx="0" presStyleCnt="1"/>
      <dgm:spPr/>
    </dgm:pt>
    <dgm:pt modelId="{02F860AF-8B5B-4C68-80A5-091CB3DF06F7}" type="pres">
      <dgm:prSet presAssocID="{48211B17-DF6E-41DE-8ED0-1A264CC1206C}" presName="theList" presStyleCnt="0"/>
      <dgm:spPr/>
    </dgm:pt>
    <dgm:pt modelId="{DD3C1B7B-62BC-4FBA-9ACF-508AF9C31D35}" type="pres">
      <dgm:prSet presAssocID="{CB85B369-015E-4955-897D-CAA5D2F23D6D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10CC78A-1574-4D39-B420-434DF22C05A1}" type="pres">
      <dgm:prSet presAssocID="{CB85B369-015E-4955-897D-CAA5D2F23D6D}" presName="aSpace" presStyleCnt="0"/>
      <dgm:spPr/>
    </dgm:pt>
    <dgm:pt modelId="{8DF81BE9-D416-44A0-BB91-13E1C6277336}" type="pres">
      <dgm:prSet presAssocID="{F7C98846-A53D-4694-8512-29D3B93BC37F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F82788D-46E2-4D83-85F8-2FEA599310C5}" type="pres">
      <dgm:prSet presAssocID="{F7C98846-A53D-4694-8512-29D3B93BC37F}" presName="aSpace" presStyleCnt="0"/>
      <dgm:spPr/>
    </dgm:pt>
    <dgm:pt modelId="{F72FB12C-A7B1-401C-8961-DBA425A8A79C}" type="pres">
      <dgm:prSet presAssocID="{1721C922-7B10-4474-8B20-F8A9EBABF1D7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A39F47A-8B84-4DCD-8677-BBB8547CCF12}" type="pres">
      <dgm:prSet presAssocID="{1721C922-7B10-4474-8B20-F8A9EBABF1D7}" presName="aSpace" presStyleCnt="0"/>
      <dgm:spPr/>
    </dgm:pt>
    <dgm:pt modelId="{05BCCF52-D531-4A4C-9B2A-213B688E5C8E}" type="pres">
      <dgm:prSet presAssocID="{3AC6BFB0-E33A-4038-BED4-9D3A3C374434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B5FF117-F11C-413D-8978-45F5290B6C2B}" type="pres">
      <dgm:prSet presAssocID="{3AC6BFB0-E33A-4038-BED4-9D3A3C374434}" presName="aSpace" presStyleCnt="0"/>
      <dgm:spPr/>
    </dgm:pt>
  </dgm:ptLst>
  <dgm:cxnLst>
    <dgm:cxn modelId="{F19E5FCB-577E-4D34-B945-B1D2483642BE}" srcId="{48211B17-DF6E-41DE-8ED0-1A264CC1206C}" destId="{F7C98846-A53D-4694-8512-29D3B93BC37F}" srcOrd="1" destOrd="0" parTransId="{DB7FEEEA-0083-4B9D-BE98-5C7A67F38847}" sibTransId="{A4A29751-34A9-4C0D-8E8D-D955A8958FF2}"/>
    <dgm:cxn modelId="{BA7F9BD2-13A3-4365-BB69-F176DD79B25C}" type="presOf" srcId="{CB85B369-015E-4955-897D-CAA5D2F23D6D}" destId="{DD3C1B7B-62BC-4FBA-9ACF-508AF9C31D35}" srcOrd="0" destOrd="0" presId="urn:microsoft.com/office/officeart/2005/8/layout/pyramid2"/>
    <dgm:cxn modelId="{1500CD60-37FB-41E7-8FE2-E48D2C76A088}" type="presOf" srcId="{F7C98846-A53D-4694-8512-29D3B93BC37F}" destId="{8DF81BE9-D416-44A0-BB91-13E1C6277336}" srcOrd="0" destOrd="0" presId="urn:microsoft.com/office/officeart/2005/8/layout/pyramid2"/>
    <dgm:cxn modelId="{3F2F47C7-2F0C-4BD4-A6F0-DE6EA010F5FB}" srcId="{48211B17-DF6E-41DE-8ED0-1A264CC1206C}" destId="{CB85B369-015E-4955-897D-CAA5D2F23D6D}" srcOrd="0" destOrd="0" parTransId="{E54B4621-D0AA-4F89-A196-0EED91A2C7D0}" sibTransId="{22680592-B662-49A1-BA04-D4CC1444AA3B}"/>
    <dgm:cxn modelId="{21B55F40-9626-4734-9A59-1626F4B19AEA}" type="presOf" srcId="{1721C922-7B10-4474-8B20-F8A9EBABF1D7}" destId="{F72FB12C-A7B1-401C-8961-DBA425A8A79C}" srcOrd="0" destOrd="0" presId="urn:microsoft.com/office/officeart/2005/8/layout/pyramid2"/>
    <dgm:cxn modelId="{C519CACE-F84C-4084-9C64-C6D3C85F7EBA}" type="presOf" srcId="{3AC6BFB0-E33A-4038-BED4-9D3A3C374434}" destId="{05BCCF52-D531-4A4C-9B2A-213B688E5C8E}" srcOrd="0" destOrd="0" presId="urn:microsoft.com/office/officeart/2005/8/layout/pyramid2"/>
    <dgm:cxn modelId="{6EA3F78F-6D16-4791-80B9-632DB1B894FE}" srcId="{48211B17-DF6E-41DE-8ED0-1A264CC1206C}" destId="{3AC6BFB0-E33A-4038-BED4-9D3A3C374434}" srcOrd="3" destOrd="0" parTransId="{B26891B9-8938-4AE1-A589-DC61BDF37DE2}" sibTransId="{0DF040A4-C3CD-42C0-8AC4-A4AC8D7DF962}"/>
    <dgm:cxn modelId="{B995157F-3440-4BF7-8254-E2ADC4567722}" srcId="{48211B17-DF6E-41DE-8ED0-1A264CC1206C}" destId="{1721C922-7B10-4474-8B20-F8A9EBABF1D7}" srcOrd="2" destOrd="0" parTransId="{15923E38-7B1D-467B-A7ED-FB1790E92B2E}" sibTransId="{EB6A2C57-9CEA-4415-B5EC-D69106E2B9ED}"/>
    <dgm:cxn modelId="{F3DDA783-0EEB-450E-9A15-546FBF54D9C2}" type="presOf" srcId="{48211B17-DF6E-41DE-8ED0-1A264CC1206C}" destId="{AB3B565D-B9AB-42AE-915B-F05F56914E44}" srcOrd="0" destOrd="0" presId="urn:microsoft.com/office/officeart/2005/8/layout/pyramid2"/>
    <dgm:cxn modelId="{E8E43855-74A9-447F-962F-D64503F3C7F7}" type="presParOf" srcId="{AB3B565D-B9AB-42AE-915B-F05F56914E44}" destId="{1BB1444F-9B30-45B6-97F9-529F3BE64C3F}" srcOrd="0" destOrd="0" presId="urn:microsoft.com/office/officeart/2005/8/layout/pyramid2"/>
    <dgm:cxn modelId="{A8B96323-6883-450C-B041-BAA19F6FCDEE}" type="presParOf" srcId="{AB3B565D-B9AB-42AE-915B-F05F56914E44}" destId="{02F860AF-8B5B-4C68-80A5-091CB3DF06F7}" srcOrd="1" destOrd="0" presId="urn:microsoft.com/office/officeart/2005/8/layout/pyramid2"/>
    <dgm:cxn modelId="{7BDDBE84-3A42-473F-88D8-F1BDA65E9E63}" type="presParOf" srcId="{02F860AF-8B5B-4C68-80A5-091CB3DF06F7}" destId="{DD3C1B7B-62BC-4FBA-9ACF-508AF9C31D35}" srcOrd="0" destOrd="0" presId="urn:microsoft.com/office/officeart/2005/8/layout/pyramid2"/>
    <dgm:cxn modelId="{8302E90C-C415-41F1-85A9-DFD22B94C541}" type="presParOf" srcId="{02F860AF-8B5B-4C68-80A5-091CB3DF06F7}" destId="{510CC78A-1574-4D39-B420-434DF22C05A1}" srcOrd="1" destOrd="0" presId="urn:microsoft.com/office/officeart/2005/8/layout/pyramid2"/>
    <dgm:cxn modelId="{93CB1CAA-BCE8-4E69-A0EC-83AE4F2FE224}" type="presParOf" srcId="{02F860AF-8B5B-4C68-80A5-091CB3DF06F7}" destId="{8DF81BE9-D416-44A0-BB91-13E1C6277336}" srcOrd="2" destOrd="0" presId="urn:microsoft.com/office/officeart/2005/8/layout/pyramid2"/>
    <dgm:cxn modelId="{0027B0A2-7DAB-4AE5-8591-D13163546695}" type="presParOf" srcId="{02F860AF-8B5B-4C68-80A5-091CB3DF06F7}" destId="{7F82788D-46E2-4D83-85F8-2FEA599310C5}" srcOrd="3" destOrd="0" presId="urn:microsoft.com/office/officeart/2005/8/layout/pyramid2"/>
    <dgm:cxn modelId="{54D8DFF1-C4B2-48C9-A1D7-814894575D50}" type="presParOf" srcId="{02F860AF-8B5B-4C68-80A5-091CB3DF06F7}" destId="{F72FB12C-A7B1-401C-8961-DBA425A8A79C}" srcOrd="4" destOrd="0" presId="urn:microsoft.com/office/officeart/2005/8/layout/pyramid2"/>
    <dgm:cxn modelId="{DE5B6A08-6F57-41A3-8E21-FCB24D598055}" type="presParOf" srcId="{02F860AF-8B5B-4C68-80A5-091CB3DF06F7}" destId="{BA39F47A-8B84-4DCD-8677-BBB8547CCF12}" srcOrd="5" destOrd="0" presId="urn:microsoft.com/office/officeart/2005/8/layout/pyramid2"/>
    <dgm:cxn modelId="{9ADC36B3-42FB-4923-BFE5-0261036D93A2}" type="presParOf" srcId="{02F860AF-8B5B-4C68-80A5-091CB3DF06F7}" destId="{05BCCF52-D531-4A4C-9B2A-213B688E5C8E}" srcOrd="6" destOrd="0" presId="urn:microsoft.com/office/officeart/2005/8/layout/pyramid2"/>
    <dgm:cxn modelId="{6F0CDF1A-2A2C-4369-B88D-6E030608995D}" type="presParOf" srcId="{02F860AF-8B5B-4C68-80A5-091CB3DF06F7}" destId="{6B5FF117-F11C-413D-8978-45F5290B6C2B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B1444F-9B30-45B6-97F9-529F3BE64C3F}">
      <dsp:nvSpPr>
        <dsp:cNvPr id="0" name=""/>
        <dsp:cNvSpPr/>
      </dsp:nvSpPr>
      <dsp:spPr>
        <a:xfrm>
          <a:off x="948266" y="0"/>
          <a:ext cx="5418667" cy="541866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C1B7B-62BC-4FBA-9ACF-508AF9C31D35}">
      <dsp:nvSpPr>
        <dsp:cNvPr id="0" name=""/>
        <dsp:cNvSpPr/>
      </dsp:nvSpPr>
      <dsp:spPr>
        <a:xfrm>
          <a:off x="3657599" y="542395"/>
          <a:ext cx="3522133" cy="963083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Медіація</a:t>
          </a:r>
          <a:endParaRPr lang="uk-UA" sz="2500" b="1" kern="1200" dirty="0"/>
        </a:p>
      </dsp:txBody>
      <dsp:txXfrm>
        <a:off x="3704613" y="589409"/>
        <a:ext cx="3428105" cy="869055"/>
      </dsp:txXfrm>
    </dsp:sp>
    <dsp:sp modelId="{8DF81BE9-D416-44A0-BB91-13E1C6277336}">
      <dsp:nvSpPr>
        <dsp:cNvPr id="0" name=""/>
        <dsp:cNvSpPr/>
      </dsp:nvSpPr>
      <dsp:spPr>
        <a:xfrm>
          <a:off x="3657599" y="1625864"/>
          <a:ext cx="3522133" cy="963083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Навчання </a:t>
          </a:r>
          <a:r>
            <a:rPr lang="uk-UA" sz="2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антистресу</a:t>
          </a:r>
          <a:endParaRPr lang="uk-UA" sz="2500" b="1" kern="1200" dirty="0"/>
        </a:p>
      </dsp:txBody>
      <dsp:txXfrm>
        <a:off x="3704613" y="1672878"/>
        <a:ext cx="3428105" cy="869055"/>
      </dsp:txXfrm>
    </dsp:sp>
    <dsp:sp modelId="{F72FB12C-A7B1-401C-8961-DBA425A8A79C}">
      <dsp:nvSpPr>
        <dsp:cNvPr id="0" name=""/>
        <dsp:cNvSpPr/>
      </dsp:nvSpPr>
      <dsp:spPr>
        <a:xfrm>
          <a:off x="3657599" y="2709333"/>
          <a:ext cx="3522133" cy="963083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Допомога вчителям</a:t>
          </a:r>
          <a:endParaRPr lang="uk-UA" sz="2500" b="1" kern="1200" dirty="0"/>
        </a:p>
      </dsp:txBody>
      <dsp:txXfrm>
        <a:off x="3704613" y="2756347"/>
        <a:ext cx="3428105" cy="869055"/>
      </dsp:txXfrm>
    </dsp:sp>
    <dsp:sp modelId="{05BCCF52-D531-4A4C-9B2A-213B688E5C8E}">
      <dsp:nvSpPr>
        <dsp:cNvPr id="0" name=""/>
        <dsp:cNvSpPr/>
      </dsp:nvSpPr>
      <dsp:spPr>
        <a:xfrm>
          <a:off x="3657599" y="3792802"/>
          <a:ext cx="3522133" cy="963083"/>
        </a:xfrm>
        <a:prstGeom prst="round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Психологічний супровід інклюзії</a:t>
          </a:r>
          <a:endParaRPr lang="uk-UA" sz="2500" b="1" kern="1200" dirty="0"/>
        </a:p>
      </dsp:txBody>
      <dsp:txXfrm>
        <a:off x="3704613" y="3839816"/>
        <a:ext cx="3428105" cy="869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F38F9-E5B9-4DDB-9C42-7239DD800921}" type="datetimeFigureOut">
              <a:rPr lang="uk-UA" smtClean="0"/>
              <a:t>15.05.2023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3E66-52E7-4328-8535-9D553A341BE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402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F38F9-E5B9-4DDB-9C42-7239DD800921}" type="datetimeFigureOut">
              <a:rPr lang="uk-UA" smtClean="0"/>
              <a:t>15.05.2023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3E66-52E7-4328-8535-9D553A341BE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4407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F38F9-E5B9-4DDB-9C42-7239DD800921}" type="datetimeFigureOut">
              <a:rPr lang="uk-UA" smtClean="0"/>
              <a:t>15.05.2023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3E66-52E7-4328-8535-9D553A341BE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444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F38F9-E5B9-4DDB-9C42-7239DD800921}" type="datetimeFigureOut">
              <a:rPr lang="uk-UA" smtClean="0"/>
              <a:t>15.05.2023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3E66-52E7-4328-8535-9D553A341BE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5130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F38F9-E5B9-4DDB-9C42-7239DD800921}" type="datetimeFigureOut">
              <a:rPr lang="uk-UA" smtClean="0"/>
              <a:t>15.05.2023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3E66-52E7-4328-8535-9D553A341BE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8531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F38F9-E5B9-4DDB-9C42-7239DD800921}" type="datetimeFigureOut">
              <a:rPr lang="uk-UA" smtClean="0"/>
              <a:t>15.05.2023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3E66-52E7-4328-8535-9D553A341BE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2930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F38F9-E5B9-4DDB-9C42-7239DD800921}" type="datetimeFigureOut">
              <a:rPr lang="uk-UA" smtClean="0"/>
              <a:t>15.05.2023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3E66-52E7-4328-8535-9D553A341BE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336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F38F9-E5B9-4DDB-9C42-7239DD800921}" type="datetimeFigureOut">
              <a:rPr lang="uk-UA" smtClean="0"/>
              <a:t>15.05.2023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3E66-52E7-4328-8535-9D553A341BE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7437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F38F9-E5B9-4DDB-9C42-7239DD800921}" type="datetimeFigureOut">
              <a:rPr lang="uk-UA" smtClean="0"/>
              <a:t>15.05.2023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3E66-52E7-4328-8535-9D553A341BE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015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F38F9-E5B9-4DDB-9C42-7239DD800921}" type="datetimeFigureOut">
              <a:rPr lang="uk-UA" smtClean="0"/>
              <a:t>15.05.2023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3E66-52E7-4328-8535-9D553A341BE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8774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F38F9-E5B9-4DDB-9C42-7239DD800921}" type="datetimeFigureOut">
              <a:rPr lang="uk-UA" smtClean="0"/>
              <a:t>15.05.2023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3E66-52E7-4328-8535-9D553A341BE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335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F38F9-E5B9-4DDB-9C42-7239DD800921}" type="datetimeFigureOut">
              <a:rPr lang="uk-UA" smtClean="0"/>
              <a:t>15.05.2023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53E66-52E7-4328-8535-9D553A341BE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041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07091"/>
            <a:ext cx="120666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практичного психолога, як члена команди супроводу інклюзивного процесу.</a:t>
            </a:r>
          </a:p>
          <a:p>
            <a:pPr algn="ctr"/>
            <a:r>
              <a:rPr lang="uk-UA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Психолого-педагогічний супровід дітей з ООП</a:t>
            </a:r>
            <a:endParaRPr lang="uk-UA" sz="4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79080" y="5298392"/>
            <a:ext cx="3312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Доповідач:</a:t>
            </a:r>
          </a:p>
          <a:p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Наталія ЛОСОВСЬКА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5" y="2657370"/>
            <a:ext cx="6132765" cy="377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30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2747" y="948583"/>
            <a:ext cx="11100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Введено нове поняття </a:t>
            </a:r>
            <a:r>
              <a:rPr lang="uk-U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інклюзивність</a:t>
            </a:r>
            <a:r>
              <a:rPr lang="uk-U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освіті»</a:t>
            </a:r>
            <a:endParaRPr lang="uk-UA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446" y="2080411"/>
            <a:ext cx="5940235" cy="444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82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4202" y="606753"/>
            <a:ext cx="11297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Психолого-педагогічний супровід дітей з ООП в закладі освіти спрямований на забезпечення розвитку та навчання дітей, підвищення їхніх адаптаційних можливостей, що сприяють в подальшому, успішній інтеграції в суспільство. 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96" y="2783166"/>
            <a:ext cx="5766844" cy="397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59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92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2928" y="521293"/>
            <a:ext cx="976784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истема психолого-педагогічного супроводу сприяє:</a:t>
            </a: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соціальній адаптації</a:t>
            </a:r>
          </a:p>
          <a:p>
            <a:pPr marL="457200" indent="-457200">
              <a:buFontTx/>
              <a:buChar char="-"/>
            </a:pP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соціальній інтеграції </a:t>
            </a:r>
          </a:p>
          <a:p>
            <a:pPr marL="457200" indent="-457200">
              <a:buFontTx/>
              <a:buChar char="-"/>
            </a:pP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соціалізації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230" y="3236744"/>
            <a:ext cx="5895839" cy="337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70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74746" y="572568"/>
            <a:ext cx="9954427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сновні завдання команди психолого-педагогічного супроводу в освітньому процесі:</a:t>
            </a:r>
          </a:p>
          <a:p>
            <a:pPr>
              <a:lnSpc>
                <a:spcPct val="150000"/>
              </a:lnSpc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проведення корекційно-розвиткових занять з фахівцями з використанням сучасних технологій;</a:t>
            </a:r>
          </a:p>
          <a:p>
            <a:pPr>
              <a:lnSpc>
                <a:spcPct val="150000"/>
              </a:lnSpc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включення спеціальних засобів корекції до освітнього процесу та режим дня;</a:t>
            </a:r>
          </a:p>
          <a:p>
            <a:pPr>
              <a:lnSpc>
                <a:spcPct val="150000"/>
              </a:lnSpc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залучення членів родини до виконання рекомендацій фахівців щодо корекційного впливу на дитину.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007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2370" y="57180"/>
            <a:ext cx="1047714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ивчення особистісного потенціалу особи:</a:t>
            </a:r>
            <a:endParaRPr lang="uk-U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особистісний розвиток дитини; 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 розвитку когнітивної сфери;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емоційно-вольової сфери;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 характерологічних особливостей;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 сформованості мотивації до навчання;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 творчого розвитку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4321" y="3905429"/>
            <a:ext cx="4107678" cy="295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86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6912" y="0"/>
            <a:ext cx="1197265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тапи психолого-педагогічного супроводу: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готовності дитини до входження в колектив однолітків;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соціально-психологічна адаптація дітей з ООП в колективі однолітків;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предметно просторового розвивального оточення, що враховує вікові та індивідуальні особливості дитини;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 індивідуального маршруту з урахуванням особливостей розвитку їхньої дитини;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 перспективного планування особистісного розвитку дитини, що включає в себе загальноосвітні та корекційні завдання;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 психосоціального розвитку дитини.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189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3823" y="102551"/>
            <a:ext cx="11844471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апрями психолого-педагогічного супроводу</a:t>
            </a:r>
          </a:p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навчання дітей </a:t>
            </a:r>
          </a:p>
          <a:p>
            <a:pPr algn="ctr"/>
            <a:endParaRPr lang="uk-U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uk-UA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Психолого-педагогічна діагностика дітей:</a:t>
            </a:r>
          </a:p>
          <a:p>
            <a:pPr marL="457200" indent="-457200">
              <a:buFontTx/>
              <a:buChar char="-"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адаптованих можливостей, соціального статусу дитини, взаємин у родині та шкільному колективі;</a:t>
            </a:r>
          </a:p>
          <a:p>
            <a:pPr marL="457200" indent="-457200">
              <a:buFontTx/>
              <a:buChar char="-"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 рівня розумового розвитку дитини і вікової норми;</a:t>
            </a:r>
          </a:p>
          <a:p>
            <a:pPr marL="457200" indent="-457200">
              <a:buFontTx/>
              <a:buChar char="-"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собливостей пізнавальної діяльності;</a:t>
            </a:r>
          </a:p>
          <a:p>
            <a:pPr marL="457200" indent="-457200">
              <a:buFontTx/>
              <a:buChar char="-"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моційно-вольової та мотиваційних сфер;</a:t>
            </a:r>
          </a:p>
          <a:p>
            <a:pPr marL="457200" indent="-457200">
              <a:buFontTx/>
              <a:buChar char="-"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 типологічних особливостей;</a:t>
            </a:r>
          </a:p>
          <a:p>
            <a:pPr marL="457200" indent="-457200">
              <a:buFontTx/>
              <a:buChar char="-"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рівня розвитку комунікативних здібностей;</a:t>
            </a:r>
          </a:p>
          <a:p>
            <a:pPr marL="457200" indent="-457200">
              <a:buFontTx/>
              <a:buChar char="-"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сильних і слабких сторін розвитку особистості.</a:t>
            </a:r>
          </a:p>
        </p:txBody>
      </p:sp>
    </p:spTree>
    <p:extLst>
      <p:ext uri="{BB962C8B-B14F-4D97-AF65-F5344CB8AC3E}">
        <p14:creationId xmlns:p14="http://schemas.microsoft.com/office/powerpoint/2010/main" val="698333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6374" y="247828"/>
            <a:ext cx="1161373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Підтримка батьків.</a:t>
            </a:r>
          </a:p>
          <a:p>
            <a:pPr>
              <a:lnSpc>
                <a:spcPct val="150000"/>
              </a:lnSpc>
            </a:pP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Робота з учнівським колективом.</a:t>
            </a:r>
          </a:p>
          <a:p>
            <a:pPr>
              <a:lnSpc>
                <a:spcPct val="150000"/>
              </a:lnSpc>
            </a:pP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Надання фахової підтримки педагогам, асистентам вчителів/вихователів спрямовані на …</a:t>
            </a:r>
          </a:p>
          <a:p>
            <a:pPr>
              <a:lnSpc>
                <a:spcPct val="150000"/>
              </a:lnSpc>
            </a:pP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Консультування</a:t>
            </a:r>
          </a:p>
          <a:p>
            <a:pPr algn="ctr"/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Мультидисциплінарний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 </a:t>
            </a:r>
          </a:p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реалізації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інклюзивного</a:t>
            </a:r>
          </a:p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авчання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74" y="4437520"/>
            <a:ext cx="2808006" cy="22042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8228" y="4366535"/>
            <a:ext cx="3121880" cy="2212633"/>
          </a:xfrm>
          <a:prstGeom prst="rect">
            <a:avLst/>
          </a:prstGeom>
        </p:spPr>
      </p:pic>
      <p:sp>
        <p:nvSpPr>
          <p:cNvPr id="3" name="Правая фигурная скобка 2"/>
          <p:cNvSpPr/>
          <p:nvPr/>
        </p:nvSpPr>
        <p:spPr>
          <a:xfrm rot="5400000">
            <a:off x="4828374" y="-538724"/>
            <a:ext cx="1179320" cy="9109816"/>
          </a:xfrm>
          <a:prstGeom prst="rightBrac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1254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4770" y="0"/>
            <a:ext cx="11562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авдання практичного психолога у НУШ: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803351942"/>
              </p:ext>
            </p:extLst>
          </p:nvPr>
        </p:nvGraphicFramePr>
        <p:xfrm>
          <a:off x="-252813" y="100349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788" y="4138746"/>
            <a:ext cx="3717170" cy="262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85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4979" y="237405"/>
            <a:ext cx="11667858" cy="384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дна з важливих умов впровадження інклюзивного навчання у освітніх установах є організація професійного співробітництва команди ППС, результатом якого має стати освітнє середовище, максимально сприятливе для різнобічного розвитку всіх учнів, у тому числі учнів з ООП. Визначальним  у забезпеченні інклюзивної освіти є поняття додаткової підтримки або додаткових ресурсів, які можуть охоплювати людські матеріальні та фінансові ресурси.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09" y="3676080"/>
            <a:ext cx="5680909" cy="296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957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/>
          <p:nvPr/>
        </p:nvPicPr>
        <p:blipFill rotWithShape="1">
          <a:blip r:embed="rId3"/>
          <a:srcRect l="31622" t="13501" r="33022" b="8816"/>
          <a:stretch/>
        </p:blipFill>
        <p:spPr bwMode="auto">
          <a:xfrm>
            <a:off x="94004" y="104686"/>
            <a:ext cx="5546220" cy="66486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97495" y="238798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Примірне положення </a:t>
            </a:r>
          </a:p>
          <a:p>
            <a:pPr algn="ctr"/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КППС </a:t>
            </a:r>
            <a:endParaRPr lang="uk-UA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587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168" y="380968"/>
            <a:ext cx="2206625" cy="23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4358991" y="740282"/>
            <a:ext cx="5723629" cy="125088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Члени </a:t>
            </a:r>
          </a:p>
          <a:p>
            <a:pPr algn="ctr"/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супроводу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135" y="1894949"/>
            <a:ext cx="3674729" cy="421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708" y="3145836"/>
            <a:ext cx="1742358" cy="1742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27018" y="73948"/>
            <a:ext cx="4002654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остійні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учасники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заступник директора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</a:p>
          <a:p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задіяні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навчанні</a:t>
            </a:r>
          </a:p>
          <a:p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асистент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вчитель-дефектолог з урахуванням освітніх потреб дитини з ООП</a:t>
            </a:r>
          </a:p>
          <a:p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 </a:t>
            </a:r>
          </a:p>
          <a:p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</a:p>
          <a:p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вчитель-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реабілітолог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батьки,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дитини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ООП</a:t>
            </a:r>
          </a:p>
          <a:p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ахівці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консультанти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ІРЦ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220806" y="3269733"/>
            <a:ext cx="3840711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алучені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асистент дитини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служба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справах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688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38926" t="36638" r="18381" b="45013"/>
          <a:stretch/>
        </p:blipFill>
        <p:spPr>
          <a:xfrm>
            <a:off x="401652" y="3251920"/>
            <a:ext cx="11369770" cy="27557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1652" y="393107"/>
            <a:ext cx="112633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Практичний психолог є постійним </a:t>
            </a:r>
          </a:p>
          <a:p>
            <a:pPr algn="ctr"/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учасником КС, що виконує</a:t>
            </a:r>
          </a:p>
          <a:p>
            <a:pPr algn="ctr"/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основні функції:</a:t>
            </a:r>
            <a:endParaRPr lang="uk-UA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161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3107" y="85457"/>
            <a:ext cx="1128044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обов'язки, які покладаються </a:t>
            </a:r>
          </a:p>
          <a:p>
            <a:pPr algn="ctr">
              <a:lnSpc>
                <a:spcPct val="150000"/>
              </a:lnSpc>
            </a:pP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практичного психолога </a:t>
            </a:r>
          </a:p>
          <a:p>
            <a:pPr algn="ctr">
              <a:lnSpc>
                <a:spcPct val="150000"/>
              </a:lnSpc>
            </a:pP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 психолого-педагогічного супроводу: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супровід дитини з ООП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супровід інших учнів класу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супровід батьків інших учнів школи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супровід вчителів класного керівника, вчителів-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предметників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іншими членами команди супроводу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адміністрацією закладу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організаційно-методична робота класного керівника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545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911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519</Words>
  <Application>Microsoft Office PowerPoint</Application>
  <PresentationFormat>Широкоэкранный</PresentationFormat>
  <Paragraphs>101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Комп</dc:creator>
  <cp:lastModifiedBy>Комп</cp:lastModifiedBy>
  <cp:revision>19</cp:revision>
  <dcterms:created xsi:type="dcterms:W3CDTF">2023-05-14T09:00:48Z</dcterms:created>
  <dcterms:modified xsi:type="dcterms:W3CDTF">2023-05-15T05:35:13Z</dcterms:modified>
</cp:coreProperties>
</file>